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80" r:id="rId3"/>
    <p:sldId id="259" r:id="rId4"/>
    <p:sldId id="281" r:id="rId5"/>
    <p:sldId id="282" r:id="rId6"/>
    <p:sldId id="284" r:id="rId7"/>
    <p:sldId id="283" r:id="rId8"/>
    <p:sldId id="265" r:id="rId9"/>
    <p:sldId id="276" r:id="rId10"/>
    <p:sldId id="263" r:id="rId11"/>
    <p:sldId id="287" r:id="rId12"/>
    <p:sldId id="288" r:id="rId13"/>
    <p:sldId id="289" r:id="rId14"/>
    <p:sldId id="285" r:id="rId15"/>
    <p:sldId id="261" r:id="rId16"/>
    <p:sldId id="275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79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CE37E-4ECB-45EE-B558-0834AE6887B0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9DCE3-2572-4395-A39A-94D1D1B31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7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9DCE3-2572-4395-A39A-94D1D1B3133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50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49A-5C5B-497E-AE91-F08F0BE70F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5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49A-5C5B-497E-AE91-F08F0BE70F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1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49A-5C5B-497E-AE91-F08F0BE70F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5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99DCE3-2572-4395-A39A-94D1D1B313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35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/>
              <a:t>2-ویژگی های داده </a:t>
            </a:r>
            <a:r>
              <a:rPr lang="en-US" dirty="0"/>
              <a:t>WiMANS </a:t>
            </a:r>
            <a:r>
              <a:rPr lang="fa-IR" dirty="0"/>
              <a:t>شامل 9 فعالیت است که نمایانگر در زندگی روزمره هستند، همانطور که در کارهای قبلی مورد بحث قرار گرفت [3،73،77]. این فعالیت ها عبارتند از: (1) هیچ چیز، (2) راه رفتن، (3) چرخش، (4) پریدن، (5) تکان دادن، (6) دراز کشیدن، (7) بلند کردن، (8) نشستن، (9) ایستادن. </a:t>
            </a:r>
          </a:p>
          <a:p>
            <a:pPr algn="r" rtl="1"/>
            <a:r>
              <a:rPr lang="fa-IR" dirty="0"/>
              <a:t>3-راه اندازی مجموعه. ما مجموعه هر نمونه 3 ثانیه‌ای را در سه بعد کنترل می‌کنیم: (1) کاربران، (2) مکان‌ها، (3) فعالیت‌ها</a:t>
            </a:r>
          </a:p>
          <a:p>
            <a:pPr algn="r" rtl="1"/>
            <a:r>
              <a:rPr lang="fa-IR" dirty="0"/>
              <a:t>4-اسکریپت های همزمان در هر گروه، اسکریپت‌هایی را به کاربران ثابت اختصاص می‌دهیم و به آن‌ها دستور می‌دهیم تا فعالیت‌ها را در مکان‌های مختلف به طور مستقل و همزمان انجام دهند. برای این منظور، ما یک مجموعه اسکریپت {</a:t>
            </a:r>
            <a:r>
              <a:rPr lang="el-GR" dirty="0"/>
              <a:t>α، β، δ، γ، λ} </a:t>
            </a:r>
            <a:r>
              <a:rPr lang="fa-IR" dirty="0"/>
              <a:t>را طراحی می کنیم</a:t>
            </a:r>
          </a:p>
          <a:p>
            <a:pPr algn="r" rtl="1"/>
            <a:r>
              <a:rPr lang="fa-IR" dirty="0"/>
              <a:t>5-توزیع داده ها </a:t>
            </a:r>
            <a:r>
              <a:rPr lang="en-US" dirty="0"/>
              <a:t>WiMANS </a:t>
            </a:r>
            <a:r>
              <a:rPr lang="fa-IR" dirty="0"/>
              <a:t>تعداد کاربران مختلف را در 11286 نمونه ترکیب می کند. 594 نمونه (5.3%) شامل 0 کاربر; 3564 نمونه (31.6%) شامل 1 کاربر; 7128 (63.2%) نمونه شامل چند کاربر است. از بین نمونه های چند کاربره، 1782 (15.8%) نمونه برای 2 کاربر، 1782 (15.8%) نمونه برای 3 کاربر، 1782 (15.8%) نمونه برای 4 کاربر و 1782 (15.8%) نمونه برای 5 کاربر وجود دارد.</a:t>
            </a:r>
          </a:p>
          <a:p>
            <a:pPr algn="r" rtl="1"/>
            <a:r>
              <a:rPr lang="fa-IR" dirty="0"/>
              <a:t>6-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49A-5C5B-497E-AE91-F08F0BE70F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46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/>
              <a:t>2-ویژگی های داده </a:t>
            </a:r>
            <a:r>
              <a:rPr lang="en-US" dirty="0"/>
              <a:t>WiMANS </a:t>
            </a:r>
            <a:r>
              <a:rPr lang="fa-IR" dirty="0"/>
              <a:t>شامل 9 فعالیت است که نمایانگر در زندگی روزمره هستند، همانطور که در کارهای قبلی مورد بحث قرار گرفت [3،73،77]. این فعالیت ها عبارتند از: (1) هیچ چیز، (2) راه رفتن، (3) چرخش، (4) پریدن، (5) تکان دادن، (6) دراز کشیدن، (7) بلند کردن، (8) نشستن، (9) ایستادن. </a:t>
            </a:r>
          </a:p>
          <a:p>
            <a:pPr algn="r" rtl="1"/>
            <a:r>
              <a:rPr lang="fa-IR" dirty="0"/>
              <a:t>3-راه اندازی مجموعه. ما مجموعه هر نمونه 3 ثانیه‌ای را در سه بعد کنترل می‌کنیم: (1) کاربران، (2) مکان‌ها، (3) فعالیت‌ها</a:t>
            </a:r>
          </a:p>
          <a:p>
            <a:pPr algn="r" rtl="1"/>
            <a:r>
              <a:rPr lang="fa-IR" dirty="0"/>
              <a:t>4-اسکریپت های همزمان در هر گروه، اسکریپت‌هایی را به کاربران ثابت اختصاص می‌دهیم و به آن‌ها دستور می‌دهیم تا فعالیت‌ها را در مکان‌های مختلف به طور مستقل و همزمان انجام دهند. برای این منظور، ما یک مجموعه اسکریپت {</a:t>
            </a:r>
            <a:r>
              <a:rPr lang="el-GR" dirty="0"/>
              <a:t>α، β، δ، γ، λ} </a:t>
            </a:r>
            <a:r>
              <a:rPr lang="fa-IR" dirty="0"/>
              <a:t>را طراحی می کنیم</a:t>
            </a:r>
          </a:p>
          <a:p>
            <a:pPr algn="r" rtl="1"/>
            <a:r>
              <a:rPr lang="fa-IR" dirty="0"/>
              <a:t>5-توزیع داده ها </a:t>
            </a:r>
            <a:r>
              <a:rPr lang="en-US" dirty="0"/>
              <a:t>WiMANS </a:t>
            </a:r>
            <a:r>
              <a:rPr lang="fa-IR" dirty="0"/>
              <a:t>تعداد کاربران مختلف را در 11286 نمونه ترکیب می کند. 594 نمونه (5.3%) شامل 0 کاربر; 3564 نمونه (31.6%) شامل 1 کاربر; 7128 (63.2%) نمونه شامل چند کاربر است. از بین نمونه های چند کاربره، 1782 (15.8%) نمونه برای 2 کاربر، 1782 (15.8%) نمونه برای 3 کاربر، 1782 (15.8%) نمونه برای 4 کاربر و 1782 (15.8%) نمونه برای 5 کاربر وجود دارد.</a:t>
            </a:r>
          </a:p>
          <a:p>
            <a:pPr algn="r" rtl="1"/>
            <a:r>
              <a:rPr lang="fa-IR" dirty="0"/>
              <a:t>6-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7E549A-5C5B-497E-AE91-F08F0BE70F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1B0F9-ED4D-995E-CC58-C1D81A955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AE2E4-3E49-5488-BF58-6A3BC09AE7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F3366-68B1-C415-66F7-4472CDB2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A7EDF-2783-BCB1-DBDB-28B44F245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2C1C9-513A-F5CA-C58C-E469C4B24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58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4856-CF66-77A3-20C7-B0F57450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CB24F-C141-C49A-FF56-BE2721D68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4F7B2-434E-F17E-112D-3DF592AD6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A3ED1-A67B-C98D-7051-0CFB7BAD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13F15-CB20-4AB1-7FA3-7A8A1B8A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6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EBAC0E-4345-FFE0-5794-A1D2EF9CFE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B778F-24D7-E0F0-E595-AF71F01067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C23C1-0381-DC39-16A7-FBE7E16B5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1FFD1-8592-4B26-82A7-AF725FA8E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82514-672E-F954-7838-0AACBAD2F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5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D6706-B09B-03D1-ADAE-9A8351A04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0F54A-E510-5505-EC8B-F8CE09C20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E74B0-1963-4F4D-FE66-9E00E81E0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3455E-36C4-D9D6-7AA3-0BA9C163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CDA92-B939-4DBF-A5EC-207E51963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7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1A77-7D58-87D7-BE60-9AE3FA1A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9A097-FBA8-409C-F036-D0819CDFF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E3D21-DF9A-C41F-58F1-5FD084580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D2ED6-4D5C-D599-9743-C776465AC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6306D-C9B4-E040-95E7-B408B4F32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E0BA4-BDBA-0A0F-510A-7E896CED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671C6-4553-E34E-BB82-99068219F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8EA0-42C4-3412-0402-F40B2DE94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6F533-82CD-3389-F261-5F4647784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FC559-8CB1-2E93-02AF-1D2072771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B5479-69C1-4900-29CB-3806B815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04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5C40-864A-A462-AC25-C363DC0B7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5C80E-DE6A-662B-7109-3EA1A6726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10E13-B37F-3921-9715-57457174A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B9378F-5EB8-8FA2-CF62-E01624AED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6530F6-242F-7E83-9958-B823BA7D3A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48C25-9848-A8D1-52B4-578EAB0F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71B9F-D233-AEE8-29EC-92D4203A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D93679-C298-DB54-6114-5D712FBB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93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AC119-AF73-3834-C293-64887C703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2D7B7-E7D2-02A3-6675-0FADE9C9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497BF7-946F-5E20-B489-499ACCD9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54B5C-95F7-F1F2-DE31-45424F9D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8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8840D4-E026-CF00-952B-2A493ECD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B8B70-1073-3A8F-1F51-1D007282D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1C08E-8F70-1944-21A7-F69B4F466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2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436F-F151-4095-2D28-C987AA020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7160B-5FC9-0AF3-C82F-E87BF5A84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07D66-AB6E-36BA-38E2-67FC531DD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F81A9-98DE-1D35-0D14-6F12C7B9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A1D4C-76B1-4644-EFA0-5589FA4E9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799858-2E81-CFBD-4366-ED1635DD5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F146-76FD-C94C-7AD4-24ED691A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0A07E-8F28-35A2-0E00-2D41A32A5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D3C9B-7BBB-3E94-D649-5839A202B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DF052-7F0E-90C8-58BE-6D690C92B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6DB85-D993-40EE-F0D1-55AB2A924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9E79F-A756-A2E2-D8E9-CB0FEDAC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11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497ED-74E1-DCF7-E8A6-D706C84B4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8785D-31E8-3424-B859-70A8AD23E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3E42A-3CEF-B662-EC9F-B63AEB799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97280-9A9A-4B83-959E-E824FCB1ED7A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E8DB0-72EA-3BBD-ED08-F7BCA8088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9385-A561-4FEB-E67B-43691B7D35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FD486-256B-43B7-B5B7-A3C3276C8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642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eb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eb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webp"/><Relationship Id="rId4" Type="http://schemas.openxmlformats.org/officeDocument/2006/relationships/image" Target="../media/image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webp"/><Relationship Id="rId4" Type="http://schemas.openxmlformats.org/officeDocument/2006/relationships/image" Target="../media/image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4065001" y="3726825"/>
            <a:ext cx="9399611" cy="93996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6975" y="2050946"/>
            <a:ext cx="5768085" cy="10618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2400" b="1" dirty="0">
                <a:effectLst/>
                <a:latin typeface="B Lotus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مکان یابی و فعالیت یابی در</a:t>
            </a:r>
            <a:endParaRPr lang="en-US" sz="2400" b="1" dirty="0">
              <a:effectLst/>
              <a:latin typeface="B Lotus" panose="00000400000000000000" pitchFamily="2" charset="-78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marR="0" algn="ct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ar-SA" sz="2400" b="1" dirty="0">
                <a:effectLst/>
                <a:latin typeface="B Lotus" panose="00000400000000000000" pitchFamily="2" charset="-78"/>
                <a:ea typeface="Times New Roman" panose="02020603050405020304" pitchFamily="18" charset="0"/>
                <a:cs typeface="B Nazanin" panose="00000400000000000000" pitchFamily="2" charset="-78"/>
              </a:rPr>
              <a:t>مکان بسته با استفاده از کانال های وای فای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946823" y="-1145065"/>
            <a:ext cx="2490354" cy="24903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98571" y="-428984"/>
            <a:ext cx="857967" cy="85796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286130" y="5593048"/>
            <a:ext cx="2490354" cy="249035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5838263" y="5015055"/>
            <a:ext cx="5853088" cy="1155985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27554" y="3130030"/>
            <a:ext cx="4910709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2570"/>
              </a:lnSpc>
              <a:spcBef>
                <a:spcPct val="0"/>
              </a:spcBef>
            </a:pPr>
            <a:r>
              <a:rPr lang="fa-IR" sz="1835" spc="-37" dirty="0">
                <a:latin typeface="Poppins"/>
                <a:ea typeface="Poppins"/>
                <a:cs typeface="B Nazanin" panose="00000400000000000000" pitchFamily="2" charset="-78"/>
                <a:sym typeface="Poppins"/>
              </a:rPr>
              <a:t>ارایه دهنده: علی گودرزی</a:t>
            </a:r>
            <a:endParaRPr lang="en-US" sz="1835" spc="-37" dirty="0"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5593628" y="1959441"/>
            <a:ext cx="6097723" cy="3497580"/>
            <a:chOff x="0" y="0"/>
            <a:chExt cx="7981950" cy="4578350"/>
          </a:xfrm>
        </p:grpSpPr>
        <p:sp>
          <p:nvSpPr>
            <p:cNvPr id="20" name="Freeform 20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1" name="Freeform 21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2" name="Freeform 22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4" name="Freeform 24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3261" b="-3261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429ADB5A-9F0E-28CA-D254-DE5F84BD3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1" y="2166039"/>
            <a:ext cx="4652167" cy="28999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37522" y="-1630601"/>
            <a:ext cx="10119201" cy="101192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987888" y="-1181807"/>
            <a:ext cx="9254613" cy="92546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5939" y="2396447"/>
            <a:ext cx="4516586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WiMANS: A Benchmark Dataset for WiFi-based Multi-user Activity Sensing</a:t>
            </a:r>
            <a:endParaRPr lang="en-US" sz="3600" b="1" spc="-38" dirty="0">
              <a:latin typeface="Times New Roman" panose="02020603050405020304" pitchFamily="18" charset="0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069776" y="696581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224055" y="653708"/>
            <a:ext cx="5762838" cy="10824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600" b="1" dirty="0">
                <a:cs typeface="B Nazanin" panose="00000400000000000000" pitchFamily="2" charset="-78"/>
              </a:rPr>
              <a:t>ویژگی‌ها: </a:t>
            </a:r>
            <a:r>
              <a:rPr lang="fa-IR" sz="1600" dirty="0">
                <a:cs typeface="B Nazanin" panose="00000400000000000000" pitchFamily="2" charset="-78"/>
              </a:rPr>
              <a:t>شامل داده‌های 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Channel State  Information (CSI) </a:t>
            </a:r>
            <a:r>
              <a:rPr lang="fa-IR" sz="1600" dirty="0">
                <a:cs typeface="B Nazanin" panose="00000400000000000000" pitchFamily="2" charset="-78"/>
              </a:rPr>
              <a:t>از دو باند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GHz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fa-IR" sz="1600" dirty="0">
                <a:cs typeface="B Nazanin" panose="00000400000000000000" pitchFamily="2" charset="-78"/>
              </a:rPr>
              <a:t> 2.4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fa-IR" sz="1600" dirty="0">
                <a:cs typeface="B Nazanin" panose="00000400000000000000" pitchFamily="2" charset="-78"/>
              </a:rPr>
              <a:t>و</a:t>
            </a:r>
            <a:r>
              <a:rPr lang="en-US" sz="1600" dirty="0">
                <a:latin typeface="Times New Roman" panose="02020603050405020304" pitchFamily="18" charset="0"/>
                <a:cs typeface="B Nazanin" panose="00000400000000000000" pitchFamily="2" charset="-78"/>
              </a:rPr>
              <a:t>GHz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fa-IR" sz="1600" dirty="0">
                <a:cs typeface="B Nazanin" panose="00000400000000000000" pitchFamily="2" charset="-78"/>
              </a:rPr>
              <a:t> 5</a:t>
            </a:r>
            <a:r>
              <a:rPr lang="en-US" sz="1600" dirty="0">
                <a:cs typeface="B Nazanin" panose="00000400000000000000" pitchFamily="2" charset="-78"/>
              </a:rPr>
              <a:t>. </a:t>
            </a:r>
            <a:r>
              <a:rPr lang="fa-IR" sz="1600" dirty="0">
                <a:cs typeface="B Nazanin" panose="00000400000000000000" pitchFamily="2" charset="-78"/>
              </a:rPr>
              <a:t>داده‌ها از 9.4 ساعت فعالیت‌های چندکاربره جمع‌آوری شده‌اند</a:t>
            </a:r>
            <a:r>
              <a:rPr lang="en-US" sz="1600" dirty="0">
                <a:cs typeface="B Nazanin" panose="00000400000000000000" pitchFamily="2" charset="-78"/>
              </a:rPr>
              <a:t> </a:t>
            </a: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وضعیت 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CSI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ar-SA" sz="16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وهمچنین ویدیوهای همگام شده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66481" y="908376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1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1076372" y="2055975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19504" y="2279427"/>
            <a:ext cx="5667390" cy="395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867" b="1" dirty="0">
                <a:cs typeface="B Nazanin" panose="00000400000000000000" pitchFamily="2" charset="-78"/>
              </a:rPr>
              <a:t>تعداد فعالیت‌ها: </a:t>
            </a:r>
            <a:r>
              <a:rPr lang="fa-IR" sz="1867" dirty="0">
                <a:cs typeface="B Nazanin" panose="00000400000000000000" pitchFamily="2" charset="-78"/>
              </a:rPr>
              <a:t>7 فعالیت مختلف (نشستن، راه رفتن، دویدن، و غیره).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57428" y="2269932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2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064341" y="3396697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116512" y="3605425"/>
            <a:ext cx="3845563" cy="39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867" b="1" dirty="0">
                <a:cs typeface="B Nazanin" panose="00000400000000000000" pitchFamily="2" charset="-78"/>
              </a:rPr>
              <a:t>تعداد کاربران: </a:t>
            </a:r>
            <a:r>
              <a:rPr lang="fa-IR" sz="1867" dirty="0">
                <a:cs typeface="B Nazanin" panose="00000400000000000000" pitchFamily="2" charset="-78"/>
              </a:rPr>
              <a:t>تا 5 کاربر همزمان.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30269" y="3582398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3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1082205" y="5751810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101583" y="5831453"/>
            <a:ext cx="5844183" cy="826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867" dirty="0">
                <a:cs typeface="B Nazanin" panose="00000400000000000000" pitchFamily="2" charset="-78"/>
              </a:rPr>
              <a:t>ارائه اولین دیتاست جامع برای این حوزه که امکان مقایسه دقیق‌تر الگوریتم‌ها را فراهم می‌کند.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95415" y="5924363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5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5270304" y="1770689"/>
            <a:ext cx="249071" cy="2490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543543" y="2786994"/>
            <a:ext cx="249071" cy="24907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96153" y="4935227"/>
            <a:ext cx="249071" cy="24907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39641" y="3840321"/>
            <a:ext cx="249071" cy="24907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35" name="Freeform 16">
            <a:extLst>
              <a:ext uri="{FF2B5EF4-FFF2-40B4-BE49-F238E27FC236}">
                <a16:creationId xmlns:a16="http://schemas.microsoft.com/office/drawing/2014/main" id="{141E84DC-BFB6-9D39-6BD5-FF3E17EE1B01}"/>
              </a:ext>
            </a:extLst>
          </p:cNvPr>
          <p:cNvSpPr/>
          <p:nvPr/>
        </p:nvSpPr>
        <p:spPr>
          <a:xfrm>
            <a:off x="11062825" y="4549996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7A10FC56-C345-2EE9-2039-FC2083374A9E}"/>
              </a:ext>
            </a:extLst>
          </p:cNvPr>
          <p:cNvSpPr txBox="1"/>
          <p:nvPr/>
        </p:nvSpPr>
        <p:spPr>
          <a:xfrm>
            <a:off x="7114996" y="4749671"/>
            <a:ext cx="3845563" cy="3951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1867" b="1" dirty="0">
                <a:cs typeface="B Nazanin" panose="00000400000000000000" pitchFamily="2" charset="-78"/>
              </a:rPr>
              <a:t>تعداد مکان ها: </a:t>
            </a:r>
            <a:r>
              <a:rPr lang="fa-IR" sz="1867" dirty="0">
                <a:cs typeface="B Nazanin" panose="00000400000000000000" pitchFamily="2" charset="-78"/>
              </a:rPr>
              <a:t>3.</a:t>
            </a: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2945D0EC-F5C1-64C7-7843-4571565555DC}"/>
              </a:ext>
            </a:extLst>
          </p:cNvPr>
          <p:cNvSpPr txBox="1"/>
          <p:nvPr/>
        </p:nvSpPr>
        <p:spPr>
          <a:xfrm>
            <a:off x="11128753" y="4735697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4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818EE-D54C-7E41-165C-BF73CBE7B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48" y="4758893"/>
            <a:ext cx="9753600" cy="1619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593C3-833A-CCBE-86AE-E676C5D0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39" y="204187"/>
            <a:ext cx="3133817" cy="43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99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331BB0-2A44-1B90-714C-D70FDCE7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4900289"/>
            <a:ext cx="9763125" cy="163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1440BB-6CDE-DCF3-95CE-3721598AF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346" y="197968"/>
            <a:ext cx="2522183" cy="450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8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ACC896-1689-CCDC-FA5B-DD1BACCF7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4919339"/>
            <a:ext cx="9734550" cy="16097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52B29F-357E-9882-50D7-8BB20DE24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854" y="167960"/>
            <a:ext cx="2633773" cy="475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AED26-4F44-F71B-0D5C-DD9CBB6D3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126085-463F-2059-4282-CC8C5E092CD2}"/>
              </a:ext>
            </a:extLst>
          </p:cNvPr>
          <p:cNvSpPr txBox="1"/>
          <p:nvPr/>
        </p:nvSpPr>
        <p:spPr>
          <a:xfrm>
            <a:off x="7881258" y="2828835"/>
            <a:ext cx="3297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7200" b="1" dirty="0">
                <a:cs typeface="B Nazanin" panose="00000400000000000000" pitchFamily="2" charset="-78"/>
              </a:rPr>
              <a:t>رویکرد ها</a:t>
            </a:r>
            <a:endParaRPr lang="en-US" sz="72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4502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052295" y="1244548"/>
            <a:ext cx="3894533" cy="3272825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04952" y="956800"/>
            <a:ext cx="3894533" cy="3836161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957" y="2357382"/>
            <a:ext cx="3894533" cy="3302944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36871" y="-869791"/>
            <a:ext cx="3128697" cy="31286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49607" y="2930648"/>
            <a:ext cx="3713793" cy="2088983"/>
            <a:chOff x="0" y="0"/>
            <a:chExt cx="112890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72414" y="1059216"/>
            <a:ext cx="3713793" cy="2088983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061" b="-9061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81006" y="2405564"/>
            <a:ext cx="3713793" cy="2088983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12895" b="-12895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11350" y="-44272"/>
            <a:ext cx="49693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  <a:spcBef>
                <a:spcPct val="0"/>
              </a:spcBef>
            </a:pPr>
            <a:r>
              <a:rPr lang="fa-IR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داده ها:</a:t>
            </a:r>
            <a:endParaRPr lang="en-US" sz="3406" dirty="0">
              <a:solidFill>
                <a:schemeClr val="bg1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257414" y="3021799"/>
            <a:ext cx="3531918" cy="1798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430"/>
              </a:lnSpc>
              <a:spcBef>
                <a:spcPct val="0"/>
              </a:spcBef>
            </a:pPr>
            <a:endParaRPr lang="en-US" sz="1400" b="1" spc="-20" dirty="0">
              <a:latin typeface="Poppins"/>
              <a:ea typeface="Poppins"/>
              <a:cs typeface="+mj-cs"/>
              <a:sym typeface="Poppins"/>
            </a:endParaRPr>
          </a:p>
          <a:p>
            <a:pPr algn="ctr" rtl="1">
              <a:lnSpc>
                <a:spcPts val="1430"/>
              </a:lnSpc>
              <a:spcBef>
                <a:spcPct val="0"/>
              </a:spcBef>
            </a:pPr>
            <a: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  <a:t>8</a:t>
            </a:r>
            <a:r>
              <a:rPr lang="fa-IR" sz="1400" b="1" spc="-20" dirty="0">
                <a:latin typeface="Poppins"/>
                <a:ea typeface="Poppins"/>
                <a:cs typeface="+mj-cs"/>
                <a:sym typeface="Poppins"/>
              </a:rPr>
              <a:t> </a:t>
            </a:r>
            <a: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  <a:t>Model</a:t>
            </a:r>
            <a:br>
              <a:rPr lang="fa-IR" sz="1400" b="1" spc="-20" dirty="0">
                <a:latin typeface="Poppins"/>
                <a:ea typeface="Poppins"/>
                <a:cs typeface="+mj-cs"/>
                <a:sym typeface="Poppins"/>
              </a:rPr>
            </a:br>
            <a: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  <a:t>ST-RF</a:t>
            </a:r>
            <a:b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</a:br>
            <a: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  <a:t>MLP</a:t>
            </a:r>
            <a:b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</a:br>
            <a: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  <a:t>LSTM</a:t>
            </a:r>
            <a:b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</a:br>
            <a: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  <a:t>CNN-1D</a:t>
            </a:r>
          </a:p>
          <a:p>
            <a:pPr algn="ctr" rtl="1">
              <a:lnSpc>
                <a:spcPts val="1430"/>
              </a:lnSpc>
              <a:spcBef>
                <a:spcPct val="0"/>
              </a:spcBef>
            </a:pPr>
            <a: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  <a:t>CNN-2D</a:t>
            </a:r>
            <a:b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</a:br>
            <a: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  <a:t>CLSTM</a:t>
            </a:r>
            <a:b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</a:br>
            <a: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  <a:t>ABLSTM</a:t>
            </a:r>
            <a:b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</a:br>
            <a:r>
              <a:rPr lang="en-US" sz="1400" b="1" spc="-20" dirty="0">
                <a:latin typeface="Poppins"/>
                <a:ea typeface="Poppins"/>
                <a:cs typeface="+mj-cs"/>
                <a:sym typeface="Poppins"/>
              </a:rPr>
              <a:t>THAT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177521" y="5567078"/>
            <a:ext cx="3531918" cy="19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430"/>
              </a:lnSpc>
              <a:spcBef>
                <a:spcPct val="0"/>
              </a:spcBef>
            </a:pPr>
            <a:r>
              <a:rPr lang="fa-IR" altLang="fa-IR" sz="1600" b="1" dirty="0">
                <a:latin typeface="Arial" panose="020B0604020202020204" pitchFamily="34" charset="0"/>
                <a:cs typeface="B Nazanin" panose="00000400000000000000" pitchFamily="2" charset="-78"/>
              </a:rPr>
              <a:t>هیچ کار خاصی انجام نشده است</a:t>
            </a:r>
            <a:endParaRPr lang="en-US" sz="1200" b="1" spc="-20" dirty="0"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73823" y="4496704"/>
            <a:ext cx="1918271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r>
              <a:rPr lang="en-US" sz="1600" b="1" dirty="0">
                <a:latin typeface="Times New Roman" panose="02020603050405020304" pitchFamily="18" charset="0"/>
                <a:ea typeface="Open Sans Extra Bold"/>
                <a:cs typeface="Times New Roman" panose="02020603050405020304" pitchFamily="18" charset="0"/>
                <a:sym typeface="Open Sans Extra Bold"/>
              </a:rPr>
              <a:t>Preprocess</a:t>
            </a:r>
            <a:endParaRPr lang="en-US" sz="1524" b="1" dirty="0">
              <a:latin typeface="Times New Roman" panose="02020603050405020304" pitchFamily="18" charset="0"/>
              <a:ea typeface="Open Sans Extra Bold"/>
              <a:cs typeface="Times New Roman" panose="02020603050405020304" pitchFamily="18" charset="0"/>
              <a:sym typeface="Open Sans Extra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029103" y="5092674"/>
            <a:ext cx="1918271" cy="2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Post prosed</a:t>
            </a:r>
            <a:endParaRPr lang="en-US" sz="1867" dirty="0">
              <a:solidFill>
                <a:srgbClr val="051D40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04689" y="4787862"/>
            <a:ext cx="3531918" cy="532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430"/>
              </a:lnSpc>
              <a:spcBef>
                <a:spcPct val="0"/>
              </a:spcBef>
            </a:pPr>
            <a:r>
              <a:rPr lang="fa-IR" sz="1333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1- تبدیل 80/20 دیتا برای آموزش و ارزیابی</a:t>
            </a:r>
          </a:p>
          <a:p>
            <a:pPr algn="ctr" rtl="1">
              <a:lnSpc>
                <a:spcPts val="1430"/>
              </a:lnSpc>
              <a:spcBef>
                <a:spcPct val="0"/>
              </a:spcBef>
            </a:pPr>
            <a:r>
              <a:rPr lang="fa-IR" sz="1333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2- ریسایز های مختلف برای ورود به مدل</a:t>
            </a:r>
          </a:p>
          <a:p>
            <a:pPr algn="ctr" rtl="1">
              <a:lnSpc>
                <a:spcPts val="1430"/>
              </a:lnSpc>
              <a:spcBef>
                <a:spcPct val="0"/>
              </a:spcBef>
            </a:pPr>
            <a:endParaRPr lang="en-US" sz="1067" b="1" spc="-20" dirty="0">
              <a:solidFill>
                <a:srgbClr val="051D40"/>
              </a:solidFill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230318" y="-1614102"/>
            <a:ext cx="10119201" cy="101192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987888" y="-1181807"/>
            <a:ext cx="9254613" cy="92546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49840" y="2620413"/>
            <a:ext cx="4022242" cy="398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3"/>
              </a:lnSpc>
              <a:spcBef>
                <a:spcPct val="0"/>
              </a:spcBef>
            </a:pPr>
            <a:r>
              <a:rPr lang="fa-IR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بهبود مکانیابی داخلی</a:t>
            </a:r>
            <a:endParaRPr lang="en-US" sz="3600" b="1" spc="-38" dirty="0">
              <a:solidFill>
                <a:schemeClr val="bg1"/>
              </a:solidFill>
              <a:latin typeface="Times New Roman" panose="02020603050405020304" pitchFamily="18" charset="0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60772" y="3416605"/>
            <a:ext cx="3923963" cy="1404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ct val="107000"/>
              </a:lnSpc>
              <a:spcAft>
                <a:spcPts val="533"/>
              </a:spcAft>
            </a:pPr>
            <a:r>
              <a:rPr lang="ar-SA" sz="2133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برای بهبود شناسایی ومکانیابی داخلی با استفاده از وای‌فای، به ویژه در محیط‌های چند کاربره، می‌توان از </a:t>
            </a:r>
            <a:r>
              <a:rPr lang="fa-IR" sz="2133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این </a:t>
            </a:r>
            <a:r>
              <a:rPr lang="ar-SA" sz="2133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راهبردهای استفاده کرد</a:t>
            </a:r>
            <a:r>
              <a:rPr lang="fa-IR" sz="2133" b="1" kern="1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.</a:t>
            </a:r>
            <a:endParaRPr lang="en-US" sz="2133" b="1" kern="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834070" y="774112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125565" y="706408"/>
            <a:ext cx="3845563" cy="171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ct val="107000"/>
              </a:lnSpc>
              <a:spcAft>
                <a:spcPts val="533"/>
              </a:spcAft>
            </a:pP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 </a:t>
            </a:r>
            <a:r>
              <a:rPr lang="ar-SA" sz="20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بهبود مدل‌ها</a:t>
            </a:r>
            <a:endParaRPr lang="fa-IR" sz="2000" b="1" kern="1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ctr" rtl="1">
              <a:lnSpc>
                <a:spcPct val="107000"/>
              </a:lnSpc>
              <a:spcAft>
                <a:spcPts val="533"/>
              </a:spcAft>
            </a:pP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استفاده از مدل‌های پیشرفته‌تر یادگیری عمیق مانند شبکه‌های عصبی پیچشی چندمقیاسی (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Multi-scale CNNs</a:t>
            </a: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 یا مدل‌های ترنسفورمر همراه با مکانیزم‌های توجه (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Attention Mechanisms</a:t>
            </a: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 می‌تواند دقت شناسایی را افزایش دهد.</a:t>
            </a:r>
            <a:endParaRPr lang="en-US" sz="1600" b="1" kern="1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938812" y="979621"/>
            <a:ext cx="756093" cy="52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>
            <a:off x="6065955" y="2823527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125565" y="2904233"/>
            <a:ext cx="3845563" cy="144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ct val="107000"/>
              </a:lnSpc>
              <a:spcAft>
                <a:spcPts val="533"/>
              </a:spcAft>
            </a:pPr>
            <a:r>
              <a:rPr lang="ar-SA" sz="20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افزایش داده‌ها</a:t>
            </a:r>
            <a:endParaRPr lang="fa-IR" sz="2000" b="1" kern="1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ctr" rtl="1">
              <a:lnSpc>
                <a:spcPct val="107000"/>
              </a:lnSpc>
              <a:spcAft>
                <a:spcPts val="533"/>
              </a:spcAft>
            </a:pP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به کارگیری تکنیک‌هایی مانند شبکه‌های تولید خصمانه (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GANs</a:t>
            </a: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) برای افزایش داده‌ها می‌تواند به مدل‌ها کمک کند تا بهتر با محیط‌های جدید یا شرایط ناآشنا سازگار شوند.</a:t>
            </a:r>
            <a:endParaRPr lang="en-US" sz="1600" b="1" kern="1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131314" y="3058560"/>
            <a:ext cx="756093" cy="52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5970777" y="4817443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7120309" y="4726406"/>
            <a:ext cx="3845563" cy="144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ct val="107000"/>
              </a:lnSpc>
              <a:spcAft>
                <a:spcPts val="533"/>
              </a:spcAft>
            </a:pPr>
            <a:r>
              <a:rPr lang="ar-SA" sz="20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استفاده از حسگرهای اضافی</a:t>
            </a:r>
            <a:endParaRPr lang="fa-IR" sz="2000" b="1" kern="1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ctr" rtl="1">
              <a:lnSpc>
                <a:spcPct val="107000"/>
              </a:lnSpc>
              <a:spcAft>
                <a:spcPts val="533"/>
              </a:spcAft>
            </a:pP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ترکیب مکانیابی با وای‌فای با استفاده از دیگر منابع داده مانند دوربین‌ها یا </a:t>
            </a:r>
            <a:r>
              <a:rPr lang="en-US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LiDAR</a:t>
            </a:r>
            <a:r>
              <a:rPr lang="ar-SA" sz="1600" b="1" kern="100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 می‌تواند داده‌های دقیق‌تر ومقاوم‌تری ارائه دهد وبهبود قابل‌توجهی در دقت مکانیابی ایجاد کند. </a:t>
            </a:r>
            <a:endParaRPr lang="en-US" sz="1600" b="1" kern="1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048612" y="5024984"/>
            <a:ext cx="756093" cy="525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03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5270304" y="1770689"/>
            <a:ext cx="249071" cy="2490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543543" y="2786994"/>
            <a:ext cx="249071" cy="24907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96153" y="4935227"/>
            <a:ext cx="249071" cy="24907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39641" y="3840321"/>
            <a:ext cx="249071" cy="24907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97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7899895" y="139648"/>
            <a:ext cx="3894533" cy="3272825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90702" y="3109451"/>
            <a:ext cx="3894533" cy="3608902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34914" y="176856"/>
            <a:ext cx="3894533" cy="3302944"/>
            <a:chOff x="0" y="0"/>
            <a:chExt cx="1554321" cy="136936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836871" y="-869791"/>
            <a:ext cx="3128697" cy="312869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855200" y="4370714"/>
            <a:ext cx="3128697" cy="312869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990263" y="224709"/>
            <a:ext cx="3713793" cy="2088983"/>
            <a:chOff x="0" y="0"/>
            <a:chExt cx="1128903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t="-9339" b="-9339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458164" y="3211866"/>
            <a:ext cx="3713793" cy="2088983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9061" b="-9061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44371" y="189822"/>
            <a:ext cx="3713793" cy="2088983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12895" b="-12895"/>
              </a:stretch>
            </a:blipFill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3611350" y="-44272"/>
            <a:ext cx="496930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8"/>
              </a:lnSpc>
              <a:spcBef>
                <a:spcPct val="0"/>
              </a:spcBef>
            </a:pPr>
            <a:r>
              <a:rPr lang="fa-IR" sz="36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داده ها:</a:t>
            </a:r>
            <a:endParaRPr lang="en-US" sz="3406" dirty="0">
              <a:solidFill>
                <a:schemeClr val="bg1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548892" y="5590052"/>
            <a:ext cx="3531918" cy="90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 rtl="1">
              <a:lnSpc>
                <a:spcPts val="1430"/>
              </a:lnSpc>
              <a:spcBef>
                <a:spcPct val="0"/>
              </a:spcBef>
            </a:pPr>
            <a:r>
              <a:rPr lang="fa-IR" sz="1333" b="1" spc="-20" dirty="0">
                <a:solidFill>
                  <a:srgbClr val="051D40"/>
                </a:solidFill>
                <a:latin typeface="Poppins"/>
                <a:ea typeface="Poppins"/>
                <a:cs typeface="B Nazanin" panose="00000400000000000000" pitchFamily="2" charset="-78"/>
                <a:sym typeface="Poppins"/>
              </a:rPr>
              <a:t>1- استفاده از مدل های کلاسیک مثل جنگل تصادفی  </a:t>
            </a:r>
            <a:br>
              <a:rPr lang="fa-IR" sz="1333" b="1" spc="-20" dirty="0">
                <a:solidFill>
                  <a:srgbClr val="051D40"/>
                </a:solidFill>
                <a:latin typeface="Poppins"/>
                <a:ea typeface="Poppins"/>
                <a:cs typeface="B Nazanin" panose="00000400000000000000" pitchFamily="2" charset="-78"/>
                <a:sym typeface="Poppins"/>
              </a:rPr>
            </a:br>
            <a:r>
              <a:rPr lang="fa-IR" sz="1333" b="1" spc="-20" dirty="0">
                <a:solidFill>
                  <a:srgbClr val="051D40"/>
                </a:solidFill>
                <a:latin typeface="Poppins"/>
                <a:ea typeface="Poppins"/>
                <a:cs typeface="B Nazanin" panose="00000400000000000000" pitchFamily="2" charset="-78"/>
                <a:sym typeface="Poppins"/>
              </a:rPr>
              <a:t>2- همجوشی مدل های استفاده شده برای رسیدن به یک مدل جدید</a:t>
            </a:r>
          </a:p>
          <a:p>
            <a:pPr algn="r" rtl="1">
              <a:lnSpc>
                <a:spcPts val="1430"/>
              </a:lnSpc>
              <a:spcBef>
                <a:spcPct val="0"/>
              </a:spcBef>
            </a:pPr>
            <a:r>
              <a:rPr lang="fa-IR" sz="1333" b="1" spc="-20" dirty="0">
                <a:solidFill>
                  <a:srgbClr val="051D40"/>
                </a:solidFill>
                <a:latin typeface="Poppins"/>
                <a:ea typeface="Poppins"/>
                <a:cs typeface="B Nazanin" panose="00000400000000000000" pitchFamily="2" charset="-78"/>
                <a:sym typeface="Poppins"/>
              </a:rPr>
              <a:t>3-استفاده از یادگیری تقویتی بازیگر و منقتد برای یافتن مدلی با لایحه های جدید </a:t>
            </a:r>
            <a:endParaRPr lang="en-US" sz="1021" spc="-20" dirty="0">
              <a:solidFill>
                <a:srgbClr val="051D40"/>
              </a:solidFill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352697" y="2852453"/>
            <a:ext cx="321566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1430"/>
              </a:lnSpc>
              <a:spcBef>
                <a:spcPct val="0"/>
              </a:spcBef>
            </a:pPr>
            <a:r>
              <a:rPr lang="fa-IR" altLang="fa-IR" sz="1600" b="1" dirty="0">
                <a:latin typeface="Arial" panose="020B0604020202020204" pitchFamily="34" charset="0"/>
                <a:cs typeface="B Nazanin" panose="00000400000000000000" pitchFamily="2" charset="-78"/>
              </a:rPr>
              <a:t>1- استفاده از </a:t>
            </a:r>
            <a:r>
              <a:rPr lang="en-US" altLang="fa-IR" sz="1600" b="1" dirty="0">
                <a:latin typeface="Arial" panose="020B0604020202020204" pitchFamily="34" charset="0"/>
                <a:cs typeface="B Nazanin" panose="00000400000000000000" pitchFamily="2" charset="-78"/>
              </a:rPr>
              <a:t>HMM</a:t>
            </a:r>
            <a:r>
              <a:rPr lang="fa-IR" altLang="fa-IR" sz="1600" b="1" dirty="0">
                <a:latin typeface="Arial" panose="020B0604020202020204" pitchFamily="34" charset="0"/>
                <a:cs typeface="B Nazanin" panose="00000400000000000000" pitchFamily="2" charset="-78"/>
              </a:rPr>
              <a:t>  برای یافتن دنبال زمانی</a:t>
            </a:r>
          </a:p>
          <a:p>
            <a:pPr algn="r" rtl="1">
              <a:lnSpc>
                <a:spcPts val="1430"/>
              </a:lnSpc>
              <a:spcBef>
                <a:spcPct val="0"/>
              </a:spcBef>
            </a:pPr>
            <a:endParaRPr lang="en-US" sz="1200" b="1" spc="-20" dirty="0"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679471" y="2364815"/>
            <a:ext cx="1918271" cy="24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r>
              <a:rPr lang="en-US" sz="1600" b="1" dirty="0">
                <a:latin typeface="Times New Roman" panose="02020603050405020304" pitchFamily="18" charset="0"/>
                <a:ea typeface="Open Sans Extra Bold"/>
                <a:cs typeface="Times New Roman" panose="02020603050405020304" pitchFamily="18" charset="0"/>
                <a:sym typeface="Open Sans Extra Bold"/>
              </a:rPr>
              <a:t>Preprocess</a:t>
            </a:r>
            <a:endParaRPr lang="en-US" sz="1524" b="1" dirty="0">
              <a:latin typeface="Times New Roman" panose="02020603050405020304" pitchFamily="18" charset="0"/>
              <a:ea typeface="Open Sans Extra Bold"/>
              <a:cs typeface="Times New Roman" panose="02020603050405020304" pitchFamily="18" charset="0"/>
              <a:sym typeface="Open Sans Extra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5317951" y="5318122"/>
            <a:ext cx="1918271" cy="254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r>
              <a:rPr lang="en-US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Models</a:t>
            </a:r>
            <a:endParaRPr lang="en-US" sz="2133" b="1" dirty="0">
              <a:cs typeface="B Nazanin" panose="00000400000000000000" pitchFamily="2" charset="-78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888025" y="2378049"/>
            <a:ext cx="1918271" cy="24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33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000000"/>
                </a:solidFill>
                <a:latin typeface="Times New Roman" panose="02020603050405020304" pitchFamily="18" charset="0"/>
                <a:cs typeface="B Nazanin" panose="00000400000000000000" pitchFamily="2" charset="-78"/>
              </a:rPr>
              <a:t>Post prosed</a:t>
            </a:r>
            <a:endParaRPr lang="en-US" sz="1867" dirty="0">
              <a:solidFill>
                <a:srgbClr val="051D40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-253219" y="2607336"/>
            <a:ext cx="5711043" cy="544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1430"/>
              </a:lnSpc>
              <a:spcBef>
                <a:spcPct val="0"/>
              </a:spcBef>
            </a:pPr>
            <a:r>
              <a:rPr lang="fa-IR" sz="14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1- استفاده از روش کاهش دایمنشن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PCA</a:t>
            </a:r>
            <a:endParaRPr lang="fa-IR" sz="1400" b="1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algn="ctr" rtl="1">
              <a:lnSpc>
                <a:spcPts val="1430"/>
              </a:lnSpc>
              <a:spcBef>
                <a:spcPct val="0"/>
              </a:spcBef>
            </a:pPr>
            <a:r>
              <a:rPr lang="fa-IR" sz="14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2- استفاده از روش های استخراج ویژگی مثل </a:t>
            </a: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Feature Extraction CNN</a:t>
            </a:r>
            <a:b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</a:br>
            <a:r>
              <a:rPr lang="fa-IR" sz="14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3- استفاده از مفاهیم کانال برای استخراج ویژگی</a:t>
            </a:r>
            <a:endParaRPr lang="en-US" sz="1400" b="1" spc="-20" dirty="0">
              <a:solidFill>
                <a:srgbClr val="051D40"/>
              </a:solidFill>
              <a:latin typeface="Poppins"/>
              <a:ea typeface="Poppins"/>
              <a:cs typeface="B Nazanin" panose="00000400000000000000" pitchFamily="2" charset="-78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22053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FF6D094-95BA-B5F5-CEFD-BC7893B03DBF}"/>
              </a:ext>
            </a:extLst>
          </p:cNvPr>
          <p:cNvSpPr txBox="1"/>
          <p:nvPr/>
        </p:nvSpPr>
        <p:spPr>
          <a:xfrm>
            <a:off x="1682479" y="2459504"/>
            <a:ext cx="20633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6000" b="1" dirty="0">
                <a:cs typeface="B Nazanin" panose="00000400000000000000" pitchFamily="2" charset="-78"/>
              </a:rPr>
              <a:t>اهمیت</a:t>
            </a:r>
            <a:br>
              <a:rPr lang="fa-IR" sz="6000" b="1" dirty="0">
                <a:cs typeface="B Nazanin" panose="00000400000000000000" pitchFamily="2" charset="-78"/>
              </a:rPr>
            </a:br>
            <a:r>
              <a:rPr lang="fa-IR" sz="6000" b="1" dirty="0">
                <a:cs typeface="B Nazanin" panose="00000400000000000000" pitchFamily="2" charset="-78"/>
              </a:rPr>
              <a:t>موضوع</a:t>
            </a:r>
            <a:endParaRPr lang="en-US" sz="6000" b="1" dirty="0">
              <a:cs typeface="B Nazanin" panose="00000400000000000000" pitchFamily="2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266B82-01BD-480E-5B6C-EDD63E013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1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5925" y="-1564349"/>
            <a:ext cx="3128697" cy="31286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18602" y="748522"/>
            <a:ext cx="4679798" cy="7037537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68409" y="973212"/>
            <a:ext cx="4180184" cy="4180184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fa-IR"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49870" y="1036796"/>
            <a:ext cx="1822602" cy="49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fa-IR" sz="3200" b="1" spc="-38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مقدمه</a:t>
            </a:r>
            <a:endParaRPr lang="en-US" sz="30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F97F7E-9680-888F-FC3B-89C740D62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173" y="976189"/>
            <a:ext cx="4034315" cy="4174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6530492-ADDA-0F6F-C426-7C48007345CE}"/>
              </a:ext>
            </a:extLst>
          </p:cNvPr>
          <p:cNvSpPr/>
          <p:nvPr/>
        </p:nvSpPr>
        <p:spPr>
          <a:xfrm>
            <a:off x="1277912" y="4100986"/>
            <a:ext cx="7253338" cy="172021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200" b="1" dirty="0">
                <a:solidFill>
                  <a:schemeClr val="tx1"/>
                </a:solidFill>
                <a:cs typeface="B Nazanin" panose="00000400000000000000" pitchFamily="2" charset="-78"/>
              </a:rPr>
              <a:t>ظهور تکنولوژی بی‌سیم</a:t>
            </a:r>
            <a:endParaRPr lang="fa-IR" sz="2200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 در این دهه، با پیشرفت تکنولوژی بی‌سیم، سیستم‌های مکان‌یابی داخلی شروع به استفاده از تکنولوژی‌هایی مانند بی‌سیم</a:t>
            </a:r>
            <a:r>
              <a:rPr lang="en-US" sz="1800" dirty="0">
                <a:solidFill>
                  <a:schemeClr val="tx1"/>
                </a:solidFill>
                <a:cs typeface="B Nazanin" panose="00000400000000000000" pitchFamily="2" charset="-78"/>
              </a:rPr>
              <a:t>Wi-Fi</a:t>
            </a: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 کردند. در این زمان، پروتکل‌هایی برای تحلیل سیگنال‌های بی‌سیم و تعیین موقعیت بر اساس قدرت سیگنال توسعه یافتند.</a:t>
            </a:r>
            <a:endParaRPr lang="en-US" sz="18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649582-BC7F-6E89-F3F0-9CA3F815C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86" y="936936"/>
            <a:ext cx="4174230" cy="4174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BFCD33A3-2D0F-02B6-308E-51B3FA8CEF41}"/>
              </a:ext>
            </a:extLst>
          </p:cNvPr>
          <p:cNvSpPr/>
          <p:nvPr/>
        </p:nvSpPr>
        <p:spPr>
          <a:xfrm>
            <a:off x="2860009" y="2262102"/>
            <a:ext cx="7253338" cy="152389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solidFill>
                  <a:schemeClr val="tx1"/>
                </a:solidFill>
                <a:cs typeface="B Nazanin" panose="00000400000000000000" pitchFamily="2" charset="-78"/>
              </a:rPr>
              <a:t>سیستم‌های بر اساس</a:t>
            </a:r>
            <a:r>
              <a:rPr lang="en-US" sz="2400" b="1" dirty="0">
                <a:solidFill>
                  <a:schemeClr val="tx1"/>
                </a:solidFill>
                <a:cs typeface="B Nazanin" panose="00000400000000000000" pitchFamily="2" charset="-78"/>
              </a:rPr>
              <a:t>RFID</a:t>
            </a:r>
            <a:endParaRPr lang="fa-IR" sz="2400" b="1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یکی از اولین روش‌ها برای مکان‌یابی داخلی، استفاده از</a:t>
            </a:r>
            <a:r>
              <a:rPr lang="en-US" sz="1800" dirty="0">
                <a:solidFill>
                  <a:schemeClr val="tx1"/>
                </a:solidFill>
                <a:cs typeface="B Nazanin" panose="00000400000000000000" pitchFamily="2" charset="-78"/>
              </a:rPr>
              <a:t>RFID</a:t>
            </a: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 بود که در دهه‌های 1980 و 1990 برای شناسایی و ردیابی اشیاء در محیط‌های محدود به کار می‌رفت.</a:t>
            </a:r>
          </a:p>
          <a:p>
            <a:pPr algn="ctr" rtl="1"/>
            <a:endParaRPr lang="en-US" sz="18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EDA8C4-E3D1-AD08-193A-124306AD99BF}"/>
              </a:ext>
            </a:extLst>
          </p:cNvPr>
          <p:cNvSpPr/>
          <p:nvPr/>
        </p:nvSpPr>
        <p:spPr>
          <a:xfrm>
            <a:off x="2235199" y="1799771"/>
            <a:ext cx="1219200" cy="95724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800" b="1">
                <a:solidFill>
                  <a:schemeClr val="tx1"/>
                </a:solidFill>
                <a:cs typeface="B Nazanin" panose="00000400000000000000" pitchFamily="2" charset="-78"/>
              </a:rPr>
              <a:t>1980-1990</a:t>
            </a:r>
            <a:endParaRPr lang="fa-IR" sz="18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78D7E5B-0F5A-45DA-BA91-1DA3157C7B07}"/>
              </a:ext>
            </a:extLst>
          </p:cNvPr>
          <p:cNvSpPr/>
          <p:nvPr/>
        </p:nvSpPr>
        <p:spPr>
          <a:xfrm>
            <a:off x="633826" y="3625034"/>
            <a:ext cx="1219200" cy="95724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800" b="1">
                <a:solidFill>
                  <a:schemeClr val="tx1"/>
                </a:solidFill>
                <a:cs typeface="B Nazanin" panose="00000400000000000000" pitchFamily="2" charset="-78"/>
              </a:rPr>
              <a:t>1990-2000</a:t>
            </a:r>
            <a:endParaRPr lang="fa-IR" sz="18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5925" y="-1564349"/>
            <a:ext cx="3128697" cy="31286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18602" y="748522"/>
            <a:ext cx="4679798" cy="7037537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68409" y="973212"/>
            <a:ext cx="4180184" cy="4180184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fa-IR"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49870" y="1036796"/>
            <a:ext cx="1822602" cy="49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fa-IR" sz="3200" b="1" spc="-38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مقدمه</a:t>
            </a:r>
            <a:endParaRPr lang="en-US" sz="30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F97F7E-9680-888F-FC3B-89C740D62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045" y="976189"/>
            <a:ext cx="4034315" cy="4174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6530492-ADDA-0F6F-C426-7C48007345CE}"/>
              </a:ext>
            </a:extLst>
          </p:cNvPr>
          <p:cNvSpPr/>
          <p:nvPr/>
        </p:nvSpPr>
        <p:spPr>
          <a:xfrm>
            <a:off x="15170" y="4100986"/>
            <a:ext cx="7253338" cy="152389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solidFill>
                  <a:schemeClr val="tx1"/>
                </a:solidFill>
                <a:cs typeface="B Nazanin" panose="00000400000000000000" pitchFamily="2" charset="-78"/>
              </a:rPr>
              <a:t>سیستم‌های ترکیبی</a:t>
            </a:r>
          </a:p>
          <a:p>
            <a:pPr algn="ctr" rtl="1"/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در این دوره، سیستم‌های ترکیبی که از چندین فناوری مانند 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Wi-Fi، 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بلوتوث، و سنسورهای دیگر برای بهبود دقت مکان‌یابی استفاده می‌کردند، معرفی شدند.</a:t>
            </a:r>
            <a:endParaRPr lang="en-US" sz="20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A43EA8-70A9-305E-9565-82393C510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52" y="1011018"/>
            <a:ext cx="4103975" cy="41039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BFCD33A3-2D0F-02B6-308E-51B3FA8CEF41}"/>
              </a:ext>
            </a:extLst>
          </p:cNvPr>
          <p:cNvSpPr/>
          <p:nvPr/>
        </p:nvSpPr>
        <p:spPr>
          <a:xfrm>
            <a:off x="2860009" y="2262102"/>
            <a:ext cx="7253338" cy="152389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solidFill>
                  <a:schemeClr val="tx1"/>
                </a:solidFill>
                <a:cs typeface="B Nazanin" panose="00000400000000000000" pitchFamily="2" charset="-78"/>
              </a:rPr>
              <a:t>پیشرفت در تکنولوژی بلوتوث</a:t>
            </a:r>
          </a:p>
          <a:p>
            <a:pPr algn="ctr" rtl="1"/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 </a:t>
            </a: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استفاده از بلوتوث برای مکان‌یابی داخلی به‌طور گسترده‌ای در این دوره توسعه یافت. تکنولوژی بلوتوث کم‌انرژی</a:t>
            </a:r>
            <a:r>
              <a:rPr lang="en-US" sz="1800" dirty="0">
                <a:solidFill>
                  <a:schemeClr val="tx1"/>
                </a:solidFill>
                <a:cs typeface="B Nazanin" panose="00000400000000000000" pitchFamily="2" charset="-78"/>
              </a:rPr>
              <a:t>BLE</a:t>
            </a: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 به دلیل هزینه کم و مصرف انرژی پایین، محبوبیت بیشتری پیدا کرد.</a:t>
            </a:r>
            <a:endParaRPr lang="en-US" sz="18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B585801-5663-949D-91E6-136871605232}"/>
              </a:ext>
            </a:extLst>
          </p:cNvPr>
          <p:cNvSpPr/>
          <p:nvPr/>
        </p:nvSpPr>
        <p:spPr>
          <a:xfrm>
            <a:off x="2250409" y="1625988"/>
            <a:ext cx="1219200" cy="95724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اوایل دهه 2000</a:t>
            </a:r>
          </a:p>
        </p:txBody>
      </p:sp>
    </p:spTree>
    <p:extLst>
      <p:ext uri="{BB962C8B-B14F-4D97-AF65-F5344CB8AC3E}">
        <p14:creationId xmlns:p14="http://schemas.microsoft.com/office/powerpoint/2010/main" val="1739470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15925" y="-1564349"/>
            <a:ext cx="3128697" cy="31286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18602" y="748522"/>
            <a:ext cx="4679798" cy="7037537"/>
            <a:chOff x="0" y="0"/>
            <a:chExt cx="660400" cy="9931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8168409" y="973212"/>
            <a:ext cx="4180184" cy="4180184"/>
            <a:chOff x="0" y="0"/>
            <a:chExt cx="8916670" cy="8916670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903970" cy="8903970"/>
            </a:xfrm>
            <a:custGeom>
              <a:avLst/>
              <a:gdLst/>
              <a:ahLst/>
              <a:cxnLst/>
              <a:rect l="l" t="t" r="r" b="b"/>
              <a:pathLst>
                <a:path w="8903970" h="8903970">
                  <a:moveTo>
                    <a:pt x="4451350" y="8903970"/>
                  </a:moveTo>
                  <a:cubicBezTo>
                    <a:pt x="1997710" y="8903970"/>
                    <a:pt x="0" y="6906260"/>
                    <a:pt x="0" y="4451350"/>
                  </a:cubicBezTo>
                  <a:cubicBezTo>
                    <a:pt x="0" y="1996440"/>
                    <a:pt x="1997710" y="0"/>
                    <a:pt x="4451350" y="0"/>
                  </a:cubicBezTo>
                  <a:cubicBezTo>
                    <a:pt x="6904990" y="0"/>
                    <a:pt x="8903970" y="1997710"/>
                    <a:pt x="8903970" y="4451350"/>
                  </a:cubicBezTo>
                  <a:cubicBezTo>
                    <a:pt x="8903970" y="6904990"/>
                    <a:pt x="6906260" y="8903970"/>
                    <a:pt x="4451350" y="8903970"/>
                  </a:cubicBezTo>
                  <a:close/>
                  <a:moveTo>
                    <a:pt x="4451350" y="19050"/>
                  </a:moveTo>
                  <a:cubicBezTo>
                    <a:pt x="2007870" y="19050"/>
                    <a:pt x="19050" y="2007870"/>
                    <a:pt x="19050" y="4451350"/>
                  </a:cubicBezTo>
                  <a:cubicBezTo>
                    <a:pt x="19050" y="6894830"/>
                    <a:pt x="2007870" y="8883650"/>
                    <a:pt x="4451350" y="8883650"/>
                  </a:cubicBezTo>
                  <a:cubicBezTo>
                    <a:pt x="6894830" y="8883650"/>
                    <a:pt x="8883650" y="6894830"/>
                    <a:pt x="8883650" y="4451350"/>
                  </a:cubicBezTo>
                  <a:cubicBezTo>
                    <a:pt x="8883650" y="2007870"/>
                    <a:pt x="6896100" y="19050"/>
                    <a:pt x="4451350" y="1905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a-IR" sz="1200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54940" y="154940"/>
              <a:ext cx="8605520" cy="8605520"/>
            </a:xfrm>
            <a:custGeom>
              <a:avLst/>
              <a:gdLst/>
              <a:ahLst/>
              <a:cxnLst/>
              <a:rect l="l" t="t" r="r" b="b"/>
              <a:pathLst>
                <a:path w="8605520" h="8605520">
                  <a:moveTo>
                    <a:pt x="8605520" y="4302760"/>
                  </a:moveTo>
                  <a:cubicBezTo>
                    <a:pt x="8605520" y="6678930"/>
                    <a:pt x="6678930" y="8605520"/>
                    <a:pt x="4302760" y="8605520"/>
                  </a:cubicBezTo>
                  <a:cubicBezTo>
                    <a:pt x="1926590" y="8605520"/>
                    <a:pt x="0" y="6680200"/>
                    <a:pt x="0" y="4302760"/>
                  </a:cubicBezTo>
                  <a:cubicBezTo>
                    <a:pt x="0" y="1925320"/>
                    <a:pt x="1926590" y="0"/>
                    <a:pt x="4302760" y="0"/>
                  </a:cubicBezTo>
                  <a:cubicBezTo>
                    <a:pt x="6678930" y="0"/>
                    <a:pt x="8605520" y="1926590"/>
                    <a:pt x="8605520" y="430276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  <p:txBody>
            <a:bodyPr/>
            <a:lstStyle/>
            <a:p>
              <a:endParaRPr lang="fa-IR" sz="1200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149870" y="1036796"/>
            <a:ext cx="1822602" cy="4996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fa-IR" sz="3200" b="1" spc="-38" dirty="0"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مقدمه</a:t>
            </a:r>
            <a:endParaRPr lang="en-US" sz="3000" dirty="0">
              <a:solidFill>
                <a:srgbClr val="051D40"/>
              </a:solidFill>
              <a:latin typeface="Open Sans Extra Bold"/>
              <a:ea typeface="Open Sans Extra Bold"/>
              <a:cs typeface="Open Sans Extra Bold"/>
              <a:sym typeface="Open Sans Extra Bold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F97F7E-9680-888F-FC3B-89C740D62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045" y="976189"/>
            <a:ext cx="4034315" cy="41742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BFCD33A3-2D0F-02B6-308E-51B3FA8CEF41}"/>
              </a:ext>
            </a:extLst>
          </p:cNvPr>
          <p:cNvSpPr/>
          <p:nvPr/>
        </p:nvSpPr>
        <p:spPr>
          <a:xfrm>
            <a:off x="3164234" y="1623729"/>
            <a:ext cx="7253338" cy="1619182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solidFill>
                  <a:schemeClr val="tx1"/>
                </a:solidFill>
                <a:cs typeface="B Nazanin" panose="00000400000000000000" pitchFamily="2" charset="-78"/>
              </a:rPr>
              <a:t>پیشرفت‌های قابل توجه</a:t>
            </a:r>
          </a:p>
          <a:p>
            <a:pPr algn="ctr" rtl="1"/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با ظهور فناوری‌هایی مانند </a:t>
            </a:r>
            <a:r>
              <a:rPr lang="en-US" sz="1800" dirty="0">
                <a:solidFill>
                  <a:schemeClr val="tx1"/>
                </a:solidFill>
                <a:cs typeface="B Nazanin" panose="00000400000000000000" pitchFamily="2" charset="-78"/>
              </a:rPr>
              <a:t>GPS </a:t>
            </a:r>
            <a:r>
              <a:rPr lang="fa-IR" sz="1800" dirty="0">
                <a:solidFill>
                  <a:schemeClr val="tx1"/>
                </a:solidFill>
                <a:cs typeface="B Nazanin" panose="00000400000000000000" pitchFamily="2" charset="-78"/>
              </a:rPr>
              <a:t>داخل ساختمان و پیشرفت‌های نرم‌افزاری، دقت و قابلیت اطمینان سیستم‌های مکان‌یابی داخلی بهبود یافت.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6530492-ADDA-0F6F-C426-7C48007345CE}"/>
              </a:ext>
            </a:extLst>
          </p:cNvPr>
          <p:cNvSpPr/>
          <p:nvPr/>
        </p:nvSpPr>
        <p:spPr>
          <a:xfrm>
            <a:off x="0" y="3225204"/>
            <a:ext cx="7253338" cy="1523898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solidFill>
                  <a:schemeClr val="tx1"/>
                </a:solidFill>
                <a:cs typeface="B Nazanin" panose="00000400000000000000" pitchFamily="2" charset="-78"/>
              </a:rPr>
              <a:t>استفاده از تحلیل داده‌های بزرگ</a:t>
            </a:r>
          </a:p>
          <a:p>
            <a:pPr algn="ctr" rtl="1"/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 تحلیل داده‌های بزرگ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Big Data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 و یادگیری ماشین 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Machine Learning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 به بهبود الگوریتم‌های مکان‌یابی و پیش‌بینی‌های دقیق‌تر کمک کردند. 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5FD0E782-F7C2-C04F-D02C-5114C87A951C}"/>
              </a:ext>
            </a:extLst>
          </p:cNvPr>
          <p:cNvSpPr/>
          <p:nvPr/>
        </p:nvSpPr>
        <p:spPr>
          <a:xfrm>
            <a:off x="2678946" y="4790776"/>
            <a:ext cx="7253338" cy="1619182"/>
          </a:xfrm>
          <a:prstGeom prst="flowChartAlternateProcess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solidFill>
                  <a:schemeClr val="tx1"/>
                </a:solidFill>
                <a:cs typeface="B Nazanin" panose="00000400000000000000" pitchFamily="2" charset="-78"/>
              </a:rPr>
              <a:t>فناوری‌های جدید</a:t>
            </a:r>
          </a:p>
          <a:p>
            <a:pPr algn="ctr" rtl="1"/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 سیستم‌های جدیدی مانند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Ultra-Wideband (UWB)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 و سیستم‌های مبتنی بر تصویر(</a:t>
            </a:r>
            <a:r>
              <a:rPr lang="en-US" sz="2000" dirty="0">
                <a:solidFill>
                  <a:schemeClr val="tx1"/>
                </a:solidFill>
                <a:cs typeface="B Nazanin" panose="00000400000000000000" pitchFamily="2" charset="-78"/>
              </a:rPr>
              <a:t>Computer Vision</a:t>
            </a: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) نیز وارد میدان شدند و توانستند دقت بسیار بالایی را ارائه دهند.</a:t>
            </a:r>
            <a:endParaRPr lang="en-US" sz="20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5E82D21-BE60-B58E-89A0-6D8E82686678}"/>
              </a:ext>
            </a:extLst>
          </p:cNvPr>
          <p:cNvSpPr/>
          <p:nvPr/>
        </p:nvSpPr>
        <p:spPr>
          <a:xfrm>
            <a:off x="2591980" y="1036796"/>
            <a:ext cx="1219200" cy="95724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800" b="1" dirty="0">
                <a:solidFill>
                  <a:schemeClr val="tx1"/>
                </a:solidFill>
                <a:cs typeface="B Nazanin" panose="00000400000000000000" pitchFamily="2" charset="-78"/>
              </a:rPr>
              <a:t>دهه 2010 و بعد از آن</a:t>
            </a:r>
          </a:p>
        </p:txBody>
      </p:sp>
    </p:spTree>
    <p:extLst>
      <p:ext uri="{BB962C8B-B14F-4D97-AF65-F5344CB8AC3E}">
        <p14:creationId xmlns:p14="http://schemas.microsoft.com/office/powerpoint/2010/main" val="4115784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741243-64D5-31F9-FC65-B946993D8A7B}"/>
              </a:ext>
            </a:extLst>
          </p:cNvPr>
          <p:cNvSpPr txBox="1"/>
          <p:nvPr/>
        </p:nvSpPr>
        <p:spPr>
          <a:xfrm>
            <a:off x="-3429000" y="2321004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3800" dirty="0">
                <a:cs typeface="B Nazanin" panose="00000400000000000000" pitchFamily="2" charset="-78"/>
              </a:rPr>
              <a:t>دیتاست</a:t>
            </a:r>
            <a:endParaRPr lang="en-US" sz="13800" dirty="0">
              <a:cs typeface="B Nazanin" panose="000004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5B2393-EAFF-F0F5-E6CF-6DB51D39C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5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37522" y="-1630601"/>
            <a:ext cx="10119201" cy="101192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987888" y="-1181807"/>
            <a:ext cx="9254613" cy="925461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a-IR" sz="1200" dirty="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-334719" y="3191831"/>
            <a:ext cx="6651913" cy="398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63"/>
              </a:lnSpc>
              <a:spcBef>
                <a:spcPct val="0"/>
              </a:spcBef>
            </a:pPr>
            <a:r>
              <a:rPr lang="fa-IR" sz="3600" b="1" dirty="0">
                <a:latin typeface="Times New Roman" panose="02020603050405020304" pitchFamily="18" charset="0"/>
                <a:ea typeface="Calibri" panose="020F0502020204030204" pitchFamily="34" charset="0"/>
                <a:cs typeface="B Nazanin" panose="00000400000000000000" pitchFamily="2" charset="-78"/>
              </a:rPr>
              <a:t>ویژگی های دارای اهمیت</a:t>
            </a:r>
            <a:endParaRPr lang="en-US" sz="3600" b="1" spc="-38" dirty="0">
              <a:latin typeface="Times New Roman" panose="02020603050405020304" pitchFamily="18" charset="0"/>
              <a:ea typeface="Poppins"/>
              <a:cs typeface="B Nazanin" panose="00000400000000000000" pitchFamily="2" charset="-78"/>
              <a:sym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1069776" y="17302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102851" y="-14723"/>
            <a:ext cx="276157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B Nazanin" panose="00000400000000000000" pitchFamily="2" charset="-78"/>
              </a:rPr>
              <a:t>تعداد نمونه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166481" y="229097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1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1076372" y="971784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1157428" y="1185741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2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1064341" y="1940231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130269" y="2125932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3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1082205" y="3884974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195415" y="4057527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5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5270304" y="1770689"/>
            <a:ext cx="249071" cy="24907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543543" y="2786994"/>
            <a:ext cx="249071" cy="24907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296153" y="4935227"/>
            <a:ext cx="249071" cy="24907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539641" y="3840321"/>
            <a:ext cx="249071" cy="24907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FDFD"/>
            </a:solidFill>
            <a:ln w="38100" cap="sq">
              <a:solidFill>
                <a:srgbClr val="00569E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2427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35" name="Freeform 16">
            <a:extLst>
              <a:ext uri="{FF2B5EF4-FFF2-40B4-BE49-F238E27FC236}">
                <a16:creationId xmlns:a16="http://schemas.microsoft.com/office/drawing/2014/main" id="{141E84DC-BFB6-9D39-6BD5-FF3E17EE1B01}"/>
              </a:ext>
            </a:extLst>
          </p:cNvPr>
          <p:cNvSpPr/>
          <p:nvPr/>
        </p:nvSpPr>
        <p:spPr>
          <a:xfrm>
            <a:off x="11062825" y="2914138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2945D0EC-F5C1-64C7-7843-4571565555DC}"/>
              </a:ext>
            </a:extLst>
          </p:cNvPr>
          <p:cNvSpPr txBox="1"/>
          <p:nvPr/>
        </p:nvSpPr>
        <p:spPr>
          <a:xfrm>
            <a:off x="11128753" y="3099839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4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5FD597AA-8A00-06CF-697E-5D10D1BE9412}"/>
              </a:ext>
            </a:extLst>
          </p:cNvPr>
          <p:cNvSpPr txBox="1"/>
          <p:nvPr/>
        </p:nvSpPr>
        <p:spPr>
          <a:xfrm>
            <a:off x="8329187" y="920974"/>
            <a:ext cx="253523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B Nazanin" panose="00000400000000000000" pitchFamily="2" charset="-78"/>
              </a:rPr>
              <a:t>نوع فعالیت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516EB9A1-F23F-1289-8AA8-F68C70A92B71}"/>
              </a:ext>
            </a:extLst>
          </p:cNvPr>
          <p:cNvSpPr txBox="1"/>
          <p:nvPr/>
        </p:nvSpPr>
        <p:spPr>
          <a:xfrm>
            <a:off x="7532483" y="1896698"/>
            <a:ext cx="333193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B Nazanin" panose="00000400000000000000" pitchFamily="2" charset="-78"/>
              </a:rPr>
              <a:t>کانال های وای فای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8" name="TextBox 11">
            <a:extLst>
              <a:ext uri="{FF2B5EF4-FFF2-40B4-BE49-F238E27FC236}">
                <a16:creationId xmlns:a16="http://schemas.microsoft.com/office/drawing/2014/main" id="{C82F6386-D7B2-B5D9-0DC1-ACD8DAB1B940}"/>
              </a:ext>
            </a:extLst>
          </p:cNvPr>
          <p:cNvSpPr txBox="1"/>
          <p:nvPr/>
        </p:nvSpPr>
        <p:spPr>
          <a:xfrm>
            <a:off x="7713551" y="2852271"/>
            <a:ext cx="3150869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B Nazanin" panose="00000400000000000000" pitchFamily="2" charset="-78"/>
              </a:rPr>
              <a:t>نرخ نمونه برداری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:a16="http://schemas.microsoft.com/office/drawing/2014/main" id="{BC0590B6-A012-566B-A40D-8B2CD5262230}"/>
              </a:ext>
            </a:extLst>
          </p:cNvPr>
          <p:cNvSpPr txBox="1"/>
          <p:nvPr/>
        </p:nvSpPr>
        <p:spPr>
          <a:xfrm>
            <a:off x="7540799" y="3884974"/>
            <a:ext cx="332362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B Nazanin" panose="00000400000000000000" pitchFamily="2" charset="-78"/>
              </a:rPr>
              <a:t>باند وای فای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40" name="Freeform 19">
            <a:extLst>
              <a:ext uri="{FF2B5EF4-FFF2-40B4-BE49-F238E27FC236}">
                <a16:creationId xmlns:a16="http://schemas.microsoft.com/office/drawing/2014/main" id="{E501981E-690F-901E-8022-540F25ECD503}"/>
              </a:ext>
            </a:extLst>
          </p:cNvPr>
          <p:cNvSpPr/>
          <p:nvPr/>
        </p:nvSpPr>
        <p:spPr>
          <a:xfrm>
            <a:off x="11107858" y="5811628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41" name="TextBox 21">
            <a:extLst>
              <a:ext uri="{FF2B5EF4-FFF2-40B4-BE49-F238E27FC236}">
                <a16:creationId xmlns:a16="http://schemas.microsoft.com/office/drawing/2014/main" id="{89CA4C60-AA3A-AA86-0078-4499967AD870}"/>
              </a:ext>
            </a:extLst>
          </p:cNvPr>
          <p:cNvSpPr txBox="1"/>
          <p:nvPr/>
        </p:nvSpPr>
        <p:spPr>
          <a:xfrm>
            <a:off x="11221068" y="5984181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7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A0FB1824-38C1-65BC-98B2-9BF3401BBFDF}"/>
              </a:ext>
            </a:extLst>
          </p:cNvPr>
          <p:cNvSpPr/>
          <p:nvPr/>
        </p:nvSpPr>
        <p:spPr>
          <a:xfrm>
            <a:off x="11088478" y="4846234"/>
            <a:ext cx="949504" cy="949504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fa-IR" sz="1200" dirty="0">
              <a:cs typeface="B Nazanin" panose="00000400000000000000" pitchFamily="2" charset="-78"/>
            </a:endParaRPr>
          </a:p>
        </p:txBody>
      </p:sp>
      <p:sp>
        <p:nvSpPr>
          <p:cNvPr id="43" name="TextBox 18">
            <a:extLst>
              <a:ext uri="{FF2B5EF4-FFF2-40B4-BE49-F238E27FC236}">
                <a16:creationId xmlns:a16="http://schemas.microsoft.com/office/drawing/2014/main" id="{ACEF2693-A255-C72A-14C0-964BD8498DB4}"/>
              </a:ext>
            </a:extLst>
          </p:cNvPr>
          <p:cNvSpPr txBox="1"/>
          <p:nvPr/>
        </p:nvSpPr>
        <p:spPr>
          <a:xfrm>
            <a:off x="11154406" y="5031935"/>
            <a:ext cx="756093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fa-IR" sz="3189" dirty="0">
                <a:solidFill>
                  <a:srgbClr val="FDFDFD"/>
                </a:solidFill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6</a:t>
            </a:r>
            <a:endParaRPr lang="en-US" sz="3189" dirty="0">
              <a:solidFill>
                <a:srgbClr val="FDFDFD"/>
              </a:solidFill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sp>
        <p:nvSpPr>
          <p:cNvPr id="44" name="TextBox 11">
            <a:extLst>
              <a:ext uri="{FF2B5EF4-FFF2-40B4-BE49-F238E27FC236}">
                <a16:creationId xmlns:a16="http://schemas.microsoft.com/office/drawing/2014/main" id="{E592DF78-AD7C-E0FB-4772-93A4689E35C9}"/>
              </a:ext>
            </a:extLst>
          </p:cNvPr>
          <p:cNvSpPr txBox="1"/>
          <p:nvPr/>
        </p:nvSpPr>
        <p:spPr>
          <a:xfrm>
            <a:off x="7739204" y="4784367"/>
            <a:ext cx="3150869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cs typeface="B Nazanin" panose="00000400000000000000" pitchFamily="2" charset="-78"/>
              </a:rPr>
              <a:t>داده تصویری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45" name="TextBox 11">
            <a:extLst>
              <a:ext uri="{FF2B5EF4-FFF2-40B4-BE49-F238E27FC236}">
                <a16:creationId xmlns:a16="http://schemas.microsoft.com/office/drawing/2014/main" id="{71CF8C89-8ABC-1F88-F3A4-6F7F75A999A8}"/>
              </a:ext>
            </a:extLst>
          </p:cNvPr>
          <p:cNvSpPr txBox="1"/>
          <p:nvPr/>
        </p:nvSpPr>
        <p:spPr>
          <a:xfrm>
            <a:off x="8780354" y="5811628"/>
            <a:ext cx="210972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0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نوع برچسب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79764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3" name="Freeform 3"/>
          <p:cNvSpPr/>
          <p:nvPr/>
        </p:nvSpPr>
        <p:spPr>
          <a:xfrm rot="5400000">
            <a:off x="5993477" y="540220"/>
            <a:ext cx="5694600" cy="577756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sp>
        <p:nvSpPr>
          <p:cNvPr id="4" name="Freeform 4"/>
          <p:cNvSpPr/>
          <p:nvPr/>
        </p:nvSpPr>
        <p:spPr>
          <a:xfrm rot="5400000">
            <a:off x="1888574" y="540220"/>
            <a:ext cx="5694600" cy="577756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r"/>
            <a:endParaRPr lang="fa-IR" sz="1200" dirty="0">
              <a:cs typeface="B Nazanin" panose="00000400000000000000" pitchFamily="2" charset="-78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68400" y="2186572"/>
            <a:ext cx="9855200" cy="4290428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85164" y="298197"/>
            <a:ext cx="7571637" cy="1487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74"/>
              </a:lnSpc>
              <a:spcBef>
                <a:spcPct val="0"/>
              </a:spcBef>
            </a:pPr>
            <a:r>
              <a:rPr lang="fa-IR" sz="7667" dirty="0"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مقایسه دیتا ست ها</a:t>
            </a:r>
            <a:endParaRPr lang="en-US" sz="2933" dirty="0"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5405CE-DE53-8C1E-A33D-8FA49E687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1" y="2331808"/>
            <a:ext cx="9499600" cy="39999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fa-IR" sz="1200">
              <a:cs typeface="B Nazanin" panose="00000400000000000000" pitchFamily="2" charset="-78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168400" y="1901879"/>
            <a:ext cx="9855200" cy="4575121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145DA0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a-IR" sz="1200">
                <a:cs typeface="B Nazanin" panose="00000400000000000000" pitchFamily="2" charset="-78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03935" cy="12001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>
                <a:cs typeface="B Nazanin" panose="00000400000000000000" pitchFamily="2" charset="-78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85164" y="298197"/>
            <a:ext cx="7571637" cy="1305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 rtl="1">
              <a:lnSpc>
                <a:spcPts val="12374"/>
              </a:lnSpc>
              <a:spcBef>
                <a:spcPct val="0"/>
              </a:spcBef>
            </a:pPr>
            <a:r>
              <a:rPr lang="fa-IR" sz="2933" b="1" dirty="0">
                <a:latin typeface="Open Sans Extra Bold"/>
                <a:ea typeface="Open Sans Extra Bold"/>
                <a:cs typeface="B Nazanin" panose="00000400000000000000" pitchFamily="2" charset="-78"/>
                <a:sym typeface="Open Sans Extra Bold"/>
              </a:rPr>
              <a:t>مقایسه روش ها :</a:t>
            </a:r>
            <a:endParaRPr lang="en-US" sz="2933" b="1" dirty="0">
              <a:latin typeface="Open Sans Extra Bold"/>
              <a:ea typeface="Open Sans Extra Bold"/>
              <a:cs typeface="B Nazanin" panose="00000400000000000000" pitchFamily="2" charset="-78"/>
              <a:sym typeface="Open Sans Extra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A3AC2E-A661-BEAB-E1B4-4ED5EF54A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1901878"/>
            <a:ext cx="9855199" cy="457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02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1179</Words>
  <Application>Microsoft Office PowerPoint</Application>
  <PresentationFormat>Widescreen</PresentationFormat>
  <Paragraphs>101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 Lotus</vt:lpstr>
      <vt:lpstr>B Nazanin</vt:lpstr>
      <vt:lpstr>Calibri</vt:lpstr>
      <vt:lpstr>Calibri Light</vt:lpstr>
      <vt:lpstr>Open Sans Extra Bold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MOJTABA MANSORI NEJAD</dc:creator>
  <cp:lastModifiedBy>MOJTABA MANSORI NEJAD</cp:lastModifiedBy>
  <cp:revision>9</cp:revision>
  <dcterms:created xsi:type="dcterms:W3CDTF">2024-08-30T06:44:24Z</dcterms:created>
  <dcterms:modified xsi:type="dcterms:W3CDTF">2024-08-31T13:20:59Z</dcterms:modified>
</cp:coreProperties>
</file>